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21"/>
  </p:notesMasterIdLst>
  <p:handoutMasterIdLst>
    <p:handoutMasterId r:id="rId22"/>
  </p:handoutMasterIdLst>
  <p:sldIdLst>
    <p:sldId id="257" r:id="rId5"/>
    <p:sldId id="1755" r:id="rId6"/>
    <p:sldId id="1836" r:id="rId7"/>
    <p:sldId id="1840" r:id="rId8"/>
    <p:sldId id="1841" r:id="rId9"/>
    <p:sldId id="1842" r:id="rId10"/>
    <p:sldId id="1838" r:id="rId11"/>
    <p:sldId id="1716" r:id="rId12"/>
    <p:sldId id="1839" r:id="rId13"/>
    <p:sldId id="1843" r:id="rId14"/>
    <p:sldId id="1837" r:id="rId15"/>
    <p:sldId id="1726" r:id="rId16"/>
    <p:sldId id="1789" r:id="rId17"/>
    <p:sldId id="1740" r:id="rId18"/>
    <p:sldId id="1845" r:id="rId19"/>
    <p:sldId id="1844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</p14:sldIdLst>
        </p14:section>
        <p14:section name=".Net" id="{3C72A597-38AE-40A6-B238-92D739BCADE3}">
          <p14:sldIdLst>
            <p14:sldId id="1836"/>
            <p14:sldId id="1840"/>
            <p14:sldId id="1841"/>
            <p14:sldId id="1842"/>
          </p14:sldIdLst>
        </p14:section>
        <p14:section name="Angular" id="{A7FC1A8E-598F-4032-B825-FE284B83A301}">
          <p14:sldIdLst>
            <p14:sldId id="1838"/>
            <p14:sldId id="1716"/>
            <p14:sldId id="1839"/>
            <p14:sldId id="1843"/>
          </p14:sldIdLst>
        </p14:section>
        <p14:section name="Web" id="{ECF2404C-5413-4661-A8D1-5CA72C41BCB8}">
          <p14:sldIdLst>
            <p14:sldId id="1837"/>
            <p14:sldId id="1726"/>
          </p14:sldIdLst>
        </p14:section>
        <p14:section name="Annexe" id="{CF3F04AB-7D1E-4581-9149-F795ADC87016}">
          <p14:sldIdLst>
            <p14:sldId id="1789"/>
            <p14:sldId id="1740"/>
            <p14:sldId id="1845"/>
            <p14:sldId id="184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Relationship Id="rId30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10/09/2023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10/09/2023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etbootstrap.com/docs/3.4/getting-started/" TargetMode="External"/><Relationship Id="rId3" Type="http://schemas.openxmlformats.org/officeDocument/2006/relationships/hyperlink" Target="https://sass-lang.com/guide" TargetMode="External"/><Relationship Id="rId7" Type="http://schemas.openxmlformats.org/officeDocument/2006/relationships/hyperlink" Target="https://valor-software.com/ngx-bootstrap/#/components" TargetMode="External"/><Relationship Id="rId2" Type="http://schemas.openxmlformats.org/officeDocument/2006/relationships/hyperlink" Target="https://lesscss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s.devexpress.com/Documentation/Guide/Angular_Components/Getting_Started/Add_DevExtreme_to_an_Angular_CLI_Application/" TargetMode="External"/><Relationship Id="rId11" Type="http://schemas.openxmlformats.org/officeDocument/2006/relationships/hyperlink" Target="https://ionicframework.com/docs/components" TargetMode="External"/><Relationship Id="rId5" Type="http://schemas.openxmlformats.org/officeDocument/2006/relationships/hyperlink" Target="https://postcss.org/" TargetMode="External"/><Relationship Id="rId10" Type="http://schemas.openxmlformats.org/officeDocument/2006/relationships/hyperlink" Target="https://www.syncfusion.com/" TargetMode="External"/><Relationship Id="rId4" Type="http://schemas.openxmlformats.org/officeDocument/2006/relationships/hyperlink" Target="https://stylus-lang.com/" TargetMode="External"/><Relationship Id="rId9" Type="http://schemas.openxmlformats.org/officeDocument/2006/relationships/hyperlink" Target="https://bulma.io/documentation/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getbootstrap.com/docs/3.4/getting-started/" TargetMode="External"/><Relationship Id="rId3" Type="http://schemas.openxmlformats.org/officeDocument/2006/relationships/hyperlink" Target="https://sass-lang.com/guide" TargetMode="External"/><Relationship Id="rId7" Type="http://schemas.openxmlformats.org/officeDocument/2006/relationships/hyperlink" Target="https://valor-software.com/ngx-bootstrap/#/components" TargetMode="External"/><Relationship Id="rId2" Type="http://schemas.openxmlformats.org/officeDocument/2006/relationships/hyperlink" Target="https://lesscss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s.devexpress.com/Documentation/Guide/Angular_Components/Getting_Started/Add_DevExtreme_to_an_Angular_CLI_Application/" TargetMode="External"/><Relationship Id="rId11" Type="http://schemas.openxmlformats.org/officeDocument/2006/relationships/hyperlink" Target="https://ionicframework.com/docs/components" TargetMode="External"/><Relationship Id="rId5" Type="http://schemas.openxmlformats.org/officeDocument/2006/relationships/hyperlink" Target="https://postcss.org/" TargetMode="External"/><Relationship Id="rId10" Type="http://schemas.openxmlformats.org/officeDocument/2006/relationships/hyperlink" Target="https://www.syncfusion.com/" TargetMode="External"/><Relationship Id="rId4" Type="http://schemas.openxmlformats.org/officeDocument/2006/relationships/hyperlink" Target="https://stylus-lang.com/" TargetMode="External"/><Relationship Id="rId9" Type="http://schemas.openxmlformats.org/officeDocument/2006/relationships/hyperlink" Target="https://bulma.io/documentation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fr-FR" dirty="0" err="1"/>
              <a:t>BASE.Tech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3551149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fr-FR" sz="24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10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25" y="1347127"/>
            <a:ext cx="7160582" cy="41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36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 err="1">
                <a:latin typeface="Arial"/>
                <a:cs typeface="Arial"/>
              </a:rPr>
              <a:t>Tech.Web</a:t>
            </a:r>
            <a:endParaRPr lang="fr-FR" dirty="0">
              <a:latin typeface="Arial"/>
              <a:cs typeface="Arial"/>
            </a:endParaRP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876726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Html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Balise, Attribut &lt;balise&gt;&lt;/balise&gt;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head</a:t>
            </a:r>
            <a:r>
              <a:rPr lang="fr-FR" sz="1600" b="0" dirty="0"/>
              <a:t>&gt;&lt;body&gt;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&lt;a&gt;, &lt;p&gt;, &lt;</a:t>
            </a:r>
            <a:r>
              <a:rPr lang="fr-FR" sz="1600" b="0" dirty="0" err="1"/>
              <a:t>button</a:t>
            </a:r>
            <a:r>
              <a:rPr lang="fr-FR" sz="1600" b="0" dirty="0"/>
              <a:t>&gt;, &lt;</a:t>
            </a:r>
            <a:r>
              <a:rPr lang="fr-FR" sz="1600" b="0" dirty="0" err="1"/>
              <a:t>video</a:t>
            </a:r>
            <a:r>
              <a:rPr lang="fr-FR" sz="1600" b="0" dirty="0"/>
              <a:t>&gt;…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| Css | Js 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119302"/>
            <a:ext cx="5144311" cy="2859300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Selector, attribute | class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Pseudo-</a:t>
            </a:r>
            <a:r>
              <a:rPr lang="en-US" sz="1600" b="0" dirty="0" err="1"/>
              <a:t>Elt</a:t>
            </a:r>
            <a:r>
              <a:rPr lang="en-US" sz="1600" b="0" dirty="0"/>
              <a:t> (:) | Pseudo-class (::)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Display.</a:t>
            </a:r>
            <a:r>
              <a:rPr lang="en-US" sz="1600" b="0" dirty="0"/>
              <a:t> inline, block, flex / grid…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Unity.</a:t>
            </a:r>
            <a:r>
              <a:rPr lang="en-US" sz="1600" b="0" dirty="0"/>
              <a:t> px, em, rem, %, fr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Container.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sz="1200" dirty="0"/>
              <a:t>Flex. container / direction / wrap / grow…</a:t>
            </a:r>
          </a:p>
          <a:p>
            <a:pPr marL="548640" lvl="2" indent="-182880">
              <a:spcBef>
                <a:spcPts val="600"/>
              </a:spcBef>
            </a:pPr>
            <a:r>
              <a:rPr lang="en-US" b="1" dirty="0"/>
              <a:t>Grid.</a:t>
            </a:r>
          </a:p>
          <a:p>
            <a:pPr marL="360000" lvl="3" indent="-288000">
              <a:spcBef>
                <a:spcPts val="600"/>
              </a:spcBef>
            </a:pPr>
            <a:r>
              <a:rPr lang="en-US" dirty="0"/>
              <a:t>Position / margin / padding…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Variable, type, </a:t>
            </a:r>
            <a:r>
              <a:rPr lang="fr-FR" sz="1600" b="0" dirty="0" err="1"/>
              <a:t>enum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Function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Class, Object, Property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Cloner un objet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Interface &amp; Héritage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Public | Privé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Modifiers (readonly, </a:t>
            </a:r>
            <a:r>
              <a:rPr lang="fr-FR" sz="1600" b="0" dirty="0" err="1"/>
              <a:t>optionnal</a:t>
            </a:r>
            <a:r>
              <a:rPr lang="fr-FR" sz="1600" b="0" dirty="0"/>
              <a:t>…)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Decorator (~Annotation de classe)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…</a:t>
            </a:r>
          </a:p>
          <a:p>
            <a:pPr marL="0" indent="0" algn="ctr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0D25277-FD26-BD87-D5C6-0474096AE5B1}"/>
              </a:ext>
            </a:extLst>
          </p:cNvPr>
          <p:cNvSpPr txBox="1">
            <a:spLocks/>
          </p:cNvSpPr>
          <p:nvPr/>
        </p:nvSpPr>
        <p:spPr>
          <a:xfrm>
            <a:off x="6136463" y="1092088"/>
            <a:ext cx="5144311" cy="1500984"/>
          </a:xfrm>
          <a:prstGeom prst="roundRect">
            <a:avLst>
              <a:gd name="adj" fmla="val 1303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Front.Css.Pre</a:t>
            </a:r>
            <a:r>
              <a:rPr lang="fr-FR" dirty="0"/>
              <a:t>-Processor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Scss,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Postcss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77544-974D-483E-8529-CFEBC71AD7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3188588"/>
          </a:xfrm>
        </p:spPr>
        <p:txBody>
          <a:bodyPr/>
          <a:lstStyle/>
          <a:p>
            <a:pPr marL="72000" indent="0" algn="ctr">
              <a:spcBef>
                <a:spcPts val="600"/>
              </a:spcBef>
              <a:buNone/>
            </a:pPr>
            <a:r>
              <a:rPr lang="fr-FR" dirty="0"/>
              <a:t>Framework</a:t>
            </a:r>
            <a:endParaRPr lang="fr-FR" dirty="0">
              <a:hlinkClick r:id="rId6"/>
            </a:endParaRP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Angular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React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Vue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Node.Js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WebForms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Mvc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Blazor</a:t>
            </a:r>
            <a:endParaRPr lang="fr-FR" sz="2800" b="0" dirty="0">
              <a:solidFill>
                <a:schemeClr val="bg1">
                  <a:lumMod val="75000"/>
                </a:schemeClr>
              </a:solidFill>
              <a:highlight>
                <a:srgbClr val="FFFF00"/>
              </a:highlight>
            </a:endParaRP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Spring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E70A2B8-3345-04A2-1CE3-35872359CCB7}"/>
              </a:ext>
            </a:extLst>
          </p:cNvPr>
          <p:cNvSpPr txBox="1">
            <a:spLocks/>
          </p:cNvSpPr>
          <p:nvPr/>
        </p:nvSpPr>
        <p:spPr>
          <a:xfrm>
            <a:off x="838200" y="4431164"/>
            <a:ext cx="5144312" cy="1501549"/>
          </a:xfrm>
          <a:prstGeom prst="roundRect">
            <a:avLst>
              <a:gd name="adj" fmla="val 111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Langage</a:t>
            </a:r>
            <a:endParaRPr lang="fr-FR" dirty="0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Js, Java,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Kotlin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Groovy, C#, C, C++, Python</a:t>
            </a:r>
            <a:endParaRPr lang="fr-FR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0FBF0-D4C5-AEFA-E387-597A0657D16A}"/>
              </a:ext>
            </a:extLst>
          </p:cNvPr>
          <p:cNvSpPr txBox="1">
            <a:spLocks/>
          </p:cNvSpPr>
          <p:nvPr/>
        </p:nvSpPr>
        <p:spPr>
          <a:xfrm>
            <a:off x="6136463" y="2744125"/>
            <a:ext cx="5144311" cy="3188588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Ui.Components</a:t>
            </a:r>
            <a:endParaRPr lang="fr-FR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DevExtreme</a:t>
            </a:r>
            <a:r>
              <a:rPr lang="fr-FR"/>
              <a:t> / DevExpress </a:t>
            </a:r>
            <a:r>
              <a:rPr lang="fr-FR" b="0"/>
              <a:t>(~angular / material)</a:t>
            </a:r>
            <a:endParaRPr lang="fr-FR"/>
          </a:p>
          <a:p>
            <a:pPr marL="540000" lvl="2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800">
                <a:solidFill>
                  <a:schemeClr val="bg1">
                    <a:lumMod val="75000"/>
                  </a:schemeClr>
                </a:solidFill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NgxBootstrap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(bootstrap adapted for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angular)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Bootstrap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(impl ac class css)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Bulma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Syncfusion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Ionic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>
                <a:solidFill>
                  <a:schemeClr val="bg1">
                    <a:lumMod val="75000"/>
                  </a:schemeClr>
                </a:solidFill>
              </a:rPr>
              <a:t>Telerik Ui Blazor</a:t>
            </a:r>
            <a:endParaRPr lang="fr-FR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457211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0D25277-FD26-BD87-D5C6-0474096AE5B1}"/>
              </a:ext>
            </a:extLst>
          </p:cNvPr>
          <p:cNvSpPr txBox="1">
            <a:spLocks/>
          </p:cNvSpPr>
          <p:nvPr/>
        </p:nvSpPr>
        <p:spPr>
          <a:xfrm>
            <a:off x="6136463" y="1092088"/>
            <a:ext cx="5144311" cy="1500984"/>
          </a:xfrm>
          <a:prstGeom prst="roundRect">
            <a:avLst>
              <a:gd name="adj" fmla="val 1303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Front.Css.Pre</a:t>
            </a:r>
            <a:r>
              <a:rPr lang="fr-FR" dirty="0"/>
              <a:t>-Processor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Scss,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Postcss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77544-974D-483E-8529-CFEBC71AD7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3188588"/>
          </a:xfrm>
        </p:spPr>
        <p:txBody>
          <a:bodyPr/>
          <a:lstStyle/>
          <a:p>
            <a:pPr marL="72000" indent="0" algn="ctr">
              <a:spcBef>
                <a:spcPts val="600"/>
              </a:spcBef>
              <a:buNone/>
            </a:pPr>
            <a:r>
              <a:rPr lang="fr-FR" dirty="0"/>
              <a:t>Framework</a:t>
            </a:r>
            <a:endParaRPr lang="fr-FR" dirty="0">
              <a:hlinkClick r:id="rId6"/>
            </a:endParaRP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Angular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React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Vue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Node.Js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WebForms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Mvc</a:t>
            </a: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.Net Blazor</a:t>
            </a:r>
            <a:endParaRPr lang="fr-FR" sz="2800" b="0" dirty="0">
              <a:solidFill>
                <a:schemeClr val="bg1">
                  <a:lumMod val="75000"/>
                </a:schemeClr>
              </a:solidFill>
              <a:highlight>
                <a:srgbClr val="FFFF00"/>
              </a:highlight>
            </a:endParaRPr>
          </a:p>
          <a:p>
            <a:pPr marL="365760" lvl="1" indent="-27432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 dirty="0">
                <a:solidFill>
                  <a:schemeClr val="bg1">
                    <a:lumMod val="75000"/>
                  </a:schemeClr>
                </a:solidFill>
              </a:rPr>
              <a:t>Spring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E70A2B8-3345-04A2-1CE3-35872359CCB7}"/>
              </a:ext>
            </a:extLst>
          </p:cNvPr>
          <p:cNvSpPr txBox="1">
            <a:spLocks/>
          </p:cNvSpPr>
          <p:nvPr/>
        </p:nvSpPr>
        <p:spPr>
          <a:xfrm>
            <a:off x="838200" y="4431164"/>
            <a:ext cx="5144312" cy="1501549"/>
          </a:xfrm>
          <a:prstGeom prst="roundRect">
            <a:avLst>
              <a:gd name="adj" fmla="val 111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Langage</a:t>
            </a:r>
            <a:endParaRPr lang="fr-FR" dirty="0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Js, Java, </a:t>
            </a: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Kotlin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Groovy, C#, C, C++, Python</a:t>
            </a:r>
            <a:endParaRPr lang="fr-FR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0FBF0-D4C5-AEFA-E387-597A0657D16A}"/>
              </a:ext>
            </a:extLst>
          </p:cNvPr>
          <p:cNvSpPr txBox="1">
            <a:spLocks/>
          </p:cNvSpPr>
          <p:nvPr/>
        </p:nvSpPr>
        <p:spPr>
          <a:xfrm>
            <a:off x="6136463" y="2744125"/>
            <a:ext cx="5144311" cy="3188588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Ui.Components</a:t>
            </a:r>
            <a:endParaRPr lang="fr-FR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DevExtreme</a:t>
            </a:r>
            <a:r>
              <a:rPr lang="fr-FR"/>
              <a:t> / DevExpress </a:t>
            </a:r>
            <a:r>
              <a:rPr lang="fr-FR" b="0"/>
              <a:t>(~angular / material)</a:t>
            </a:r>
            <a:endParaRPr lang="fr-FR"/>
          </a:p>
          <a:p>
            <a:pPr marL="540000" lvl="2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800">
                <a:solidFill>
                  <a:schemeClr val="bg1">
                    <a:lumMod val="75000"/>
                  </a:schemeClr>
                </a:solidFill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NgxBootstrap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(bootstrap adapted for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angular)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Bootstrap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(impl ac class css)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Bulma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Syncfusion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Ionic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>
                <a:solidFill>
                  <a:schemeClr val="bg1">
                    <a:lumMod val="75000"/>
                  </a:schemeClr>
                </a:solidFill>
              </a:rPr>
              <a:t>Telerik Ui Blazor</a:t>
            </a:r>
            <a:endParaRPr lang="fr-FR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0531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C114EB0-7B41-26EB-14A7-F9FF697E69D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16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4CC378E-581A-B1DF-4780-196F6E4D962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624204"/>
          </a:xfrm>
          <a:prstGeom prst="roundRect">
            <a:avLst>
              <a:gd name="adj" fmla="val 21058"/>
            </a:avLst>
          </a:prstGeom>
        </p:spPr>
        <p:txBody>
          <a:bodyPr/>
          <a:lstStyle/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Données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EntityFramework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Dapper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 err="1">
                <a:solidFill>
                  <a:schemeClr val="bg1">
                    <a:lumMod val="75000"/>
                  </a:schemeClr>
                </a:solidFill>
              </a:rPr>
              <a:t>OrmLite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4343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.Angular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Overview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79" y="2444541"/>
            <a:ext cx="2542343" cy="560832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882935" y="1450635"/>
            <a:ext cx="1315690" cy="845441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3624349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Database, table, requête, donnée, index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Select, </a:t>
            </a:r>
            <a:r>
              <a:rPr lang="fr-FR" sz="1400" b="0" dirty="0" err="1"/>
              <a:t>From</a:t>
            </a:r>
            <a:r>
              <a:rPr lang="fr-FR" sz="1400" b="0" dirty="0"/>
              <a:t> </a:t>
            </a:r>
            <a:r>
              <a:rPr lang="fr-FR" sz="1400" b="0" dirty="0" err="1"/>
              <a:t>Where</a:t>
            </a:r>
            <a:r>
              <a:rPr lang="fr-FR" sz="1400" b="0" dirty="0"/>
              <a:t>, </a:t>
            </a:r>
            <a:r>
              <a:rPr lang="fr-FR" sz="1400" b="0" dirty="0" err="1"/>
              <a:t>Join</a:t>
            </a:r>
            <a:r>
              <a:rPr lang="fr-FR" sz="1400" b="0" dirty="0"/>
              <a:t> </a:t>
            </a:r>
            <a:r>
              <a:rPr lang="fr-FR" sz="1400" b="0" dirty="0" err="1"/>
              <a:t>OrderBy</a:t>
            </a:r>
            <a:endParaRPr lang="fr-FR" sz="1400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444541"/>
            <a:ext cx="2325615" cy="1903900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542343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8"/>
            <a:ext cx="2081631" cy="2486022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  <a:prstGeom prst="roundRect">
            <a:avLst>
              <a:gd name="adj" fmla="val 802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5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Stack Specific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Blazor</a:t>
            </a:r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005968" y="161409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465006"/>
            <a:ext cx="2158074" cy="2556389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465006"/>
            <a:ext cx="2701877" cy="854736"/>
          </a:xfrm>
          <a:prstGeom prst="roundRect">
            <a:avLst>
              <a:gd name="adj" fmla="val 1728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67399"/>
            <a:ext cx="2683130" cy="1553996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82077"/>
            <a:ext cx="5144311" cy="2395715"/>
          </a:xfrm>
          <a:prstGeom prst="roundRect">
            <a:avLst>
              <a:gd name="adj" fmla="val 82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6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2686089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Modularity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Component (.html, .css, .ts)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Service :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Angular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632AEE-A35D-9BCD-3CF9-6EA83565700F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437865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Infrastructure</a:t>
            </a: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Client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Interceptor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Pipe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Resolver</a:t>
            </a:r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0AF2D659-B873-CE09-076A-D59C13DE1EF4}"/>
              </a:ext>
            </a:extLst>
          </p:cNvPr>
          <p:cNvSpPr txBox="1">
            <a:spLocks/>
          </p:cNvSpPr>
          <p:nvPr/>
        </p:nvSpPr>
        <p:spPr>
          <a:xfrm>
            <a:off x="838200" y="3928663"/>
            <a:ext cx="5144311" cy="2049862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Modularity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Router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en-US" dirty="0"/>
              <a:t>Directive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Model | Enum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Guard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440E5D67-AEBB-E70D-B29B-53E86125DA50}"/>
              </a:ext>
            </a:extLst>
          </p:cNvPr>
          <p:cNvSpPr txBox="1">
            <a:spLocks/>
          </p:cNvSpPr>
          <p:nvPr/>
        </p:nvSpPr>
        <p:spPr>
          <a:xfrm>
            <a:off x="6135686" y="2674881"/>
            <a:ext cx="5144311" cy="3335311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A Creuser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</a:t>
            </a:r>
          </a:p>
          <a:p>
            <a:pPr lvl="1">
              <a:spcBef>
                <a:spcPts val="0"/>
              </a:spcBef>
            </a:pPr>
            <a:r>
              <a:rPr lang="en-US" sz="1600" dirty="0"/>
              <a:t>Pour PWA !</a:t>
            </a:r>
            <a:endParaRPr lang="en-US" sz="16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Angular Universal</a:t>
            </a:r>
          </a:p>
          <a:p>
            <a:pPr>
              <a:spcBef>
                <a:spcPts val="0"/>
              </a:spcBef>
            </a:pPr>
            <a:r>
              <a:rPr lang="fr-FR" sz="1600" dirty="0">
                <a:solidFill>
                  <a:schemeClr val="tx2"/>
                </a:solidFill>
              </a:rPr>
              <a:t>Resolvers. </a:t>
            </a:r>
            <a:r>
              <a:rPr lang="fr-FR" sz="1600" b="0" dirty="0">
                <a:highlight>
                  <a:srgbClr val="FFFF00"/>
                </a:highlight>
              </a:rPr>
              <a:t>(à creuser)</a:t>
            </a:r>
          </a:p>
          <a:p>
            <a:pPr>
              <a:spcBef>
                <a:spcPts val="0"/>
              </a:spcBef>
            </a:pPr>
            <a:r>
              <a:rPr lang="fr-FR" sz="1600" b="0" dirty="0">
                <a:highlight>
                  <a:srgbClr val="FFFF00"/>
                </a:highlight>
              </a:rPr>
              <a:t>i18n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-field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2436127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Store | State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Action | Reducer | Selector | Effect, 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Entity | Adapter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Router-store | Store-</a:t>
            </a:r>
            <a:r>
              <a:rPr lang="fr-FR" dirty="0" err="1"/>
              <a:t>devtools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Material | Ngrx | Rxjs</a:t>
            </a:r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E37AF4F6-6B5F-46F1-9855-B6CA26C49F1D}"/>
              </a:ext>
            </a:extLst>
          </p:cNvPr>
          <p:cNvSpPr txBox="1">
            <a:spLocks/>
          </p:cNvSpPr>
          <p:nvPr/>
        </p:nvSpPr>
        <p:spPr>
          <a:xfrm>
            <a:off x="6136462" y="3674089"/>
            <a:ext cx="5144311" cy="2304512"/>
          </a:xfrm>
          <a:prstGeom prst="roundRect">
            <a:avLst>
              <a:gd name="adj" fmla="val 78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Rxjs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Observable / Subject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tap, map, filter, of, first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switchMap, exhaustMap…</a:t>
            </a:r>
          </a:p>
        </p:txBody>
      </p:sp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1413</TotalTime>
  <Words>770</Words>
  <Application>Microsoft Office PowerPoint</Application>
  <PresentationFormat>Widescreen</PresentationFormat>
  <Paragraphs>253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Allumi Ptf</vt:lpstr>
      <vt:lpstr>Arial</vt:lpstr>
      <vt:lpstr>Arial,Sans-Serif</vt:lpstr>
      <vt:lpstr>Calibri</vt:lpstr>
      <vt:lpstr>KGT_PPT_Theme_New</vt:lpstr>
      <vt:lpstr>BASE.Tech</vt:lpstr>
      <vt:lpstr>Sommaire</vt:lpstr>
      <vt:lpstr>.Net</vt:lpstr>
      <vt:lpstr>Overview</vt:lpstr>
      <vt:lpstr>Stack Specific</vt:lpstr>
      <vt:lpstr>References</vt:lpstr>
      <vt:lpstr>Angular</vt:lpstr>
      <vt:lpstr>Angular</vt:lpstr>
      <vt:lpstr>Material | Ngrx | Rxjs</vt:lpstr>
      <vt:lpstr>References</vt:lpstr>
      <vt:lpstr>Tech.Web</vt:lpstr>
      <vt:lpstr>Html | Css | Js </vt:lpstr>
      <vt:lpstr>PowerPoint Presentation</vt:lpstr>
      <vt:lpstr>Technologie Envisageables</vt:lpstr>
      <vt:lpstr>Technologie Envisageables</vt:lpstr>
      <vt:lpstr>Technologie Envisageables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759</cp:revision>
  <dcterms:created xsi:type="dcterms:W3CDTF">2021-05-30T21:09:19Z</dcterms:created>
  <dcterms:modified xsi:type="dcterms:W3CDTF">2023-09-10T14:12:48Z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